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8"/>
  </p:notesMasterIdLst>
  <p:sldIdLst>
    <p:sldId id="301" r:id="rId2"/>
    <p:sldId id="302" r:id="rId3"/>
    <p:sldId id="262" r:id="rId4"/>
    <p:sldId id="300" r:id="rId5"/>
    <p:sldId id="299" r:id="rId6"/>
    <p:sldId id="30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4" autoAdjust="0"/>
    <p:restoredTop sz="60212" autoAdjust="0"/>
  </p:normalViewPr>
  <p:slideViewPr>
    <p:cSldViewPr snapToGrid="0">
      <p:cViewPr varScale="1">
        <p:scale>
          <a:sx n="42" d="100"/>
          <a:sy n="42" d="100"/>
        </p:scale>
        <p:origin x="-1266" y="-10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Overview</a:t>
            </a:r>
            <a:r>
              <a:rPr lang="en-US" b="1" baseline="0" dirty="0" smtClean="0"/>
              <a:t> </a:t>
            </a:r>
            <a:r>
              <a:rPr lang="mr-IN" b="1" baseline="0" dirty="0" smtClean="0"/>
              <a:t>–</a:t>
            </a:r>
            <a:r>
              <a:rPr lang="en-US" b="1" baseline="0" dirty="0" smtClean="0"/>
              <a:t> Module 5: Gender-Based Violence Basics Review</a:t>
            </a:r>
          </a:p>
          <a:p>
            <a:endParaRPr lang="en-US" b="1" baseline="0" dirty="0" smtClean="0"/>
          </a:p>
          <a:p>
            <a:r>
              <a:rPr lang="en-US" sz="1200" b="1" kern="1200" dirty="0" smtClean="0">
                <a:solidFill>
                  <a:schemeClr val="tx1"/>
                </a:solidFill>
                <a:effectLst/>
                <a:latin typeface="+mn-lt"/>
                <a:ea typeface="+mn-ea"/>
                <a:cs typeface="+mn-cs"/>
              </a:rPr>
              <a:t>Learning Objectives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Refresh understanding of key terminology</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types, causes and consequences of Gender-Based Violence</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hour 30 minutes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Flip</a:t>
            </a:r>
            <a:r>
              <a:rPr lang="en-US" sz="1200" kern="1200" baseline="0" dirty="0" smtClean="0">
                <a:solidFill>
                  <a:schemeClr val="tx1"/>
                </a:solidFill>
                <a:effectLst/>
                <a:latin typeface="+mn-lt"/>
                <a:ea typeface="+mn-ea"/>
                <a:cs typeface="+mn-cs"/>
              </a:rPr>
              <a:t> chart paper, markers and post-it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two flip charts with large tree image drawn across them (including roots)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Reviewing Definitions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GBV types, causes and consequences (4)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(5)</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module is designed as quick review session to remind participants of information they have already covered in previous trainings on Gender-Based Violence. If any of this material is entirely new to participants, you should devote additional time to discussion and understanding before moving on to the next sessions.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Facilitators should be familiar with Gender-Based Violence as well as its causes and consequences.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Power inequality is the deepest root cause of violence. This is communicated, reinforced and perpetuated by culture, religion and social norms.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GBV has severe consequences for survivors, as well as for their families and communities. </a:t>
            </a:r>
            <a:endParaRPr lang="en-GB" sz="1200" kern="1200" dirty="0" smtClean="0">
              <a:solidFill>
                <a:schemeClr val="tx1"/>
              </a:solidFill>
              <a:effectLst/>
              <a:latin typeface="+mn-lt"/>
              <a:ea typeface="+mn-ea"/>
              <a:cs typeface="+mn-cs"/>
            </a:endParaRPr>
          </a:p>
          <a:p>
            <a:endParaRPr lang="en-US" b="1"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objectives for this session are to:</a:t>
            </a:r>
          </a:p>
          <a:p>
            <a:pPr marL="171450" lvl="0" indent="-171450">
              <a:buFont typeface="Arial" charset="0"/>
              <a:buChar char="•"/>
            </a:pPr>
            <a:r>
              <a:rPr lang="en-US" sz="1200" kern="1200" dirty="0" smtClean="0">
                <a:solidFill>
                  <a:schemeClr val="tx1"/>
                </a:solidFill>
                <a:effectLst/>
                <a:latin typeface="+mn-lt"/>
                <a:ea typeface="+mn-ea"/>
                <a:cs typeface="+mn-cs"/>
              </a:rPr>
              <a:t>Refresh understanding of key terminology</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Review types, causes and consequences of Gender-Based Violence</a:t>
            </a:r>
            <a:r>
              <a:rPr lang="en-GB" dirty="0" smtClean="0">
                <a:effectLst/>
              </a:rPr>
              <a:t> </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dirty="0"/>
          </a:p>
        </p:txBody>
      </p:sp>
    </p:spTree>
    <p:extLst>
      <p:ext uri="{BB962C8B-B14F-4D97-AF65-F5344CB8AC3E}">
        <p14:creationId xmlns=""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going to begin the session by reminding</a:t>
            </a:r>
            <a:r>
              <a:rPr lang="en-US" baseline="0" dirty="0" smtClean="0"/>
              <a:t> ourselves of some key terms and what they mean. </a:t>
            </a:r>
            <a:endParaRPr lang="en-US" dirty="0" smtClean="0"/>
          </a:p>
          <a:p>
            <a:endParaRPr lang="en-US" dirty="0" smtClean="0"/>
          </a:p>
          <a:p>
            <a:r>
              <a:rPr lang="en-US" b="1" dirty="0" smtClean="0"/>
              <a:t>*Divide participants into four groups. Assign</a:t>
            </a:r>
            <a:r>
              <a:rPr lang="en-US" b="1" baseline="0" dirty="0" smtClean="0"/>
              <a:t> each group one of the four terms gender, power, Gender-Based Violence, and Informed Consent. Distribute flip chart paper and markers to each group</a:t>
            </a:r>
            <a:r>
              <a:rPr lang="en-US" b="1" dirty="0" smtClean="0"/>
              <a:t>* </a:t>
            </a:r>
          </a:p>
          <a:p>
            <a:endParaRPr lang="en-US" dirty="0" smtClean="0"/>
          </a:p>
          <a:p>
            <a:r>
              <a:rPr lang="en-US" dirty="0" smtClean="0"/>
              <a:t>You</a:t>
            </a:r>
            <a:r>
              <a:rPr lang="en-US" baseline="0" dirty="0" smtClean="0"/>
              <a:t> will have 10 minutes to develop a working definition for your term. Don’t worry about the exact wording </a:t>
            </a:r>
            <a:r>
              <a:rPr lang="mr-IN" baseline="0" dirty="0" smtClean="0"/>
              <a:t>–</a:t>
            </a:r>
            <a:r>
              <a:rPr lang="en-US" baseline="0" dirty="0" smtClean="0"/>
              <a:t> just make sure you have all the elements that you think are essential to understanding this term. </a:t>
            </a:r>
          </a:p>
          <a:p>
            <a:endParaRPr lang="en-US" baseline="0" dirty="0" smtClean="0"/>
          </a:p>
          <a:p>
            <a:r>
              <a:rPr lang="en-US" b="1" baseline="0" dirty="0" smtClean="0"/>
              <a:t>*After 10 minutes, return to plenary and ask groups to present their definitions. Discuss, and address any questions. Ensure that the following elements are explored:</a:t>
            </a:r>
          </a:p>
          <a:p>
            <a:endParaRPr lang="en-US" baseline="0" dirty="0" smtClean="0"/>
          </a:p>
          <a:p>
            <a:r>
              <a:rPr lang="en-US" b="1" baseline="0" dirty="0" smtClean="0"/>
              <a:t>Gender </a:t>
            </a:r>
            <a:r>
              <a:rPr lang="mr-IN" baseline="0" dirty="0" smtClean="0"/>
              <a:t>–</a:t>
            </a:r>
            <a:r>
              <a:rPr lang="en-US" baseline="0" dirty="0" smtClean="0"/>
              <a:t> difference between sex and gender. Gender as socially-created, learned, changeable and always changing. </a:t>
            </a:r>
          </a:p>
          <a:p>
            <a:r>
              <a:rPr lang="en-US" b="1" baseline="0" dirty="0" smtClean="0"/>
              <a:t>Power</a:t>
            </a:r>
            <a:r>
              <a:rPr lang="en-US" baseline="0" dirty="0" smtClean="0"/>
              <a:t> </a:t>
            </a:r>
            <a:r>
              <a:rPr lang="mr-IN" baseline="0" dirty="0" smtClean="0"/>
              <a:t>–</a:t>
            </a:r>
            <a:r>
              <a:rPr lang="en-US" baseline="0" dirty="0" smtClean="0"/>
              <a:t> Different kinds of power (power over, power with, power to, power within) </a:t>
            </a:r>
            <a:r>
              <a:rPr lang="mr-IN" baseline="0" dirty="0" smtClean="0"/>
              <a:t>–</a:t>
            </a:r>
            <a:r>
              <a:rPr lang="en-US" baseline="0" dirty="0" smtClean="0"/>
              <a:t> women and girls having less power than men and boys. Use of power over involving force, control, coercion. </a:t>
            </a:r>
          </a:p>
          <a:p>
            <a:r>
              <a:rPr lang="en-US" b="1" baseline="0" dirty="0" smtClean="0"/>
              <a:t>Gender-Based Violence </a:t>
            </a:r>
            <a:r>
              <a:rPr lang="mr-IN" baseline="0" dirty="0" smtClean="0"/>
              <a:t>–</a:t>
            </a:r>
            <a:r>
              <a:rPr lang="en-US" baseline="0" dirty="0" smtClean="0"/>
              <a:t> Any harmful act that is based on socially ascribed (i.e. gender) differences between males and females. Includes physical, sexual or mental harm or suffering, threats, coercion and deprivation of liberty, in public or private. Perpetrators are most often male, survivors are most often female </a:t>
            </a:r>
            <a:r>
              <a:rPr lang="mr-IN" baseline="0" dirty="0" smtClean="0"/>
              <a:t>–</a:t>
            </a:r>
            <a:r>
              <a:rPr lang="en-US" baseline="0" dirty="0" smtClean="0"/>
              <a:t> based on power differences.  </a:t>
            </a:r>
          </a:p>
          <a:p>
            <a:r>
              <a:rPr lang="en-US" baseline="0" dirty="0" smtClean="0"/>
              <a:t>Informed Consent </a:t>
            </a:r>
            <a:r>
              <a:rPr lang="mr-IN" baseline="0" dirty="0" smtClean="0"/>
              <a:t>–</a:t>
            </a:r>
            <a:r>
              <a:rPr lang="en-US" baseline="0" dirty="0" smtClean="0"/>
              <a:t> Agreement to an action based on complete information, sufficient capacity (including age and mental well-being), and freedom of choice. When there is no viable alternative, or those alternatives are constrained through force, threat, manipulation or coercion, it is not consent.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dirty="0"/>
          </a:p>
        </p:txBody>
      </p:sp>
    </p:spTree>
    <p:extLst>
      <p:ext uri="{BB962C8B-B14F-4D97-AF65-F5344CB8AC3E}">
        <p14:creationId xmlns="" xmlns:p14="http://schemas.microsoft.com/office/powerpoint/2010/main" val="1165046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previous exercise we looked at the definition of gender-based violence. Now we are going to review GBV in more detail, including types of violence, and its causes and consequences. </a:t>
            </a:r>
          </a:p>
          <a:p>
            <a:endParaRPr lang="en-US" baseline="0" dirty="0" smtClean="0"/>
          </a:p>
          <a:p>
            <a:r>
              <a:rPr lang="en-US" baseline="0" dirty="0" smtClean="0"/>
              <a:t>Raise your hand if you have participated in a training on GBV before. Keep your hand up in you have done an exercise called the ‘GBV tree’ (*explain the exercise briefly if needed*). For many of you, this exercise will be a review of things you have already learned or discussed. For those who haven’t done this exercise before </a:t>
            </a:r>
            <a:r>
              <a:rPr lang="mr-IN" baseline="0" dirty="0" smtClean="0"/>
              <a:t>–</a:t>
            </a:r>
            <a:r>
              <a:rPr lang="en-US" baseline="0" dirty="0" smtClean="0"/>
              <a:t> you may have used other exercises involving the same information - it is going to help us understand and visualize GBV and its causes and consequences. We are going to start with the trunk of the tree, which represents GBV itself, in all its forms. We often talk about four ‘categories’ of GBV </a:t>
            </a:r>
            <a:r>
              <a:rPr lang="mr-IN" baseline="0" dirty="0" smtClean="0"/>
              <a:t>–</a:t>
            </a:r>
            <a:r>
              <a:rPr lang="en-US" baseline="0" dirty="0" smtClean="0"/>
              <a:t> does anyone know what those are? </a:t>
            </a:r>
          </a:p>
          <a:p>
            <a:endParaRPr lang="en-US" baseline="0" dirty="0" smtClean="0"/>
          </a:p>
          <a:p>
            <a:r>
              <a:rPr lang="en-US" baseline="0" dirty="0" smtClean="0"/>
              <a:t>Though there are different ways of categorizing GBV, we often talk about physical, sexual, socio-economic and emotional/psychological violence. Who can give me examples of physical violence? </a:t>
            </a:r>
            <a:r>
              <a:rPr lang="en-US" b="1" baseline="0" dirty="0" smtClean="0"/>
              <a:t>*Take suggestions popcorn-style from participants, writing them on the trunk and branches of the tree. Continue in this way through the categories of violence, proceeding to the next when you have covered the major types of violence that exist in your setting.*</a:t>
            </a:r>
          </a:p>
          <a:p>
            <a:endParaRPr lang="en-US" baseline="0" dirty="0" smtClean="0"/>
          </a:p>
          <a:p>
            <a:r>
              <a:rPr lang="en-US" b="1" baseline="0" dirty="0" smtClean="0"/>
              <a:t>*Distribute 10 post-its to each pair of participants (giving one color to each pair, if possible).*</a:t>
            </a:r>
          </a:p>
          <a:p>
            <a:r>
              <a:rPr lang="en-US" baseline="0" dirty="0" smtClean="0"/>
              <a:t> Turn to the person next to you and brainstorm the consequences for survivors of the violence we’ve just discussed. If you have blue post-its, you will write on each post-it one kind of physical consequence of GBV (any kind of GBV). Once you have written examples on each post-it, put them on the image of the tree on the wall. *Explain the category for each color of violence. If you do not have different color post-its, assign each pair a category. Multiple pairs will work on each category. Once pairs have had enough time to brainstorm and attach post-its to the tree on the wall, ask them in plenary to give examples of consequences for others around the survivor, including her family and community. Write these on post-its and attach them to the wall around the top of the tree.*</a:t>
            </a:r>
          </a:p>
          <a:p>
            <a:endParaRPr lang="en-US" baseline="0" dirty="0" smtClean="0"/>
          </a:p>
          <a:p>
            <a:r>
              <a:rPr lang="en-US" baseline="0" dirty="0" smtClean="0"/>
              <a:t>Now that we have looked at GBV </a:t>
            </a:r>
            <a:r>
              <a:rPr lang="mr-IN" baseline="0" dirty="0" smtClean="0"/>
              <a:t>–</a:t>
            </a:r>
            <a:r>
              <a:rPr lang="en-US" baseline="0" dirty="0" smtClean="0"/>
              <a:t> the trunk </a:t>
            </a:r>
            <a:r>
              <a:rPr lang="mr-IN" baseline="0" dirty="0" smtClean="0"/>
              <a:t>–</a:t>
            </a:r>
            <a:r>
              <a:rPr lang="en-US" baseline="0" dirty="0" smtClean="0"/>
              <a:t> and the consequences of GBV </a:t>
            </a:r>
            <a:r>
              <a:rPr lang="mr-IN" baseline="0" dirty="0" smtClean="0"/>
              <a:t>–</a:t>
            </a:r>
            <a:r>
              <a:rPr lang="en-US" baseline="0" dirty="0" smtClean="0"/>
              <a:t> the leaves of the tree </a:t>
            </a:r>
            <a:r>
              <a:rPr lang="mr-IN" baseline="0" dirty="0" smtClean="0"/>
              <a:t>–</a:t>
            </a:r>
            <a:r>
              <a:rPr lang="en-US" baseline="0" dirty="0" smtClean="0"/>
              <a:t> we are going to move down to the roots. The roots represent the causes of GBV. I’ve going to give everyone some more post-it notes. I would like everyone to write what they think the causes of GBV are on individual post-it notes and put them on the roots of the tree. If there are things that you think are contributing factors to GBV </a:t>
            </a:r>
            <a:r>
              <a:rPr lang="mr-IN" baseline="0" dirty="0" smtClean="0"/>
              <a:t>–</a:t>
            </a:r>
            <a:r>
              <a:rPr lang="en-US" baseline="0" dirty="0" smtClean="0"/>
              <a:t> that is, they do not cause violence, but they exacerbate it, you can put them beside the tree, as rain that helps the tree to grow. Don’t worry about the placement of the post-its </a:t>
            </a:r>
            <a:r>
              <a:rPr lang="mr-IN" baseline="0" dirty="0" smtClean="0"/>
              <a:t>–</a:t>
            </a:r>
            <a:r>
              <a:rPr lang="en-US" baseline="0" dirty="0" smtClean="0"/>
              <a:t> we will discuss this as a group afterwards. </a:t>
            </a:r>
          </a:p>
          <a:p>
            <a:endParaRPr lang="en-US" baseline="0" dirty="0" smtClean="0"/>
          </a:p>
          <a:p>
            <a:r>
              <a:rPr lang="en-US" b="1" baseline="0" dirty="0" smtClean="0"/>
              <a:t>*Give participants a few minutes to brainstorm, then ask them to put their post-its on the tree as they are ready. Group these together in themes. Together with participants, rearrange these causes so that the most important (e.g. power) are at the bottom. You can use the question ‘if X didn’t exist, would there still be GBV?’ to distinguish between causes and contributing factors. Ensure that things such as alcohol and drugs are placed as contributing factors.*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dirty="0"/>
          </a:p>
        </p:txBody>
      </p:sp>
    </p:spTree>
    <p:extLst>
      <p:ext uri="{BB962C8B-B14F-4D97-AF65-F5344CB8AC3E}">
        <p14:creationId xmlns="" xmlns:p14="http://schemas.microsoft.com/office/powerpoint/2010/main" val="309884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**Review key messages</a:t>
            </a:r>
            <a:r>
              <a:rPr lang="en-US" b="1" baseline="0" dirty="0" smtClean="0"/>
              <a:t> from </a:t>
            </a:r>
            <a:r>
              <a:rPr lang="en-US" b="1" baseline="0" smtClean="0"/>
              <a:t>the session.**</a:t>
            </a:r>
            <a:endParaRPr lang="en-US" b="1"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r>
              <a:rPr lang="en-US" dirty="0" smtClean="0"/>
              <a:t>Thank </a:t>
            </a:r>
            <a:r>
              <a:rPr lang="en-US" dirty="0" smtClean="0"/>
              <a:t>you all for your time, attention, and participation. Before we end, I</a:t>
            </a:r>
            <a:r>
              <a:rPr lang="en-US" altLang="en-US" dirty="0" smtClean="0"/>
              <a:t>’</a:t>
            </a:r>
            <a:r>
              <a:rPr lang="en-US" dirty="0" smtClean="0"/>
              <a:t>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pPr eaLnBrk="1" hangingPunct="1">
              <a:spcBef>
                <a:spcPct val="0"/>
              </a:spcBef>
            </a:pPr>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GBV Basics REVIEW</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5</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p:txBody>
          <a:bodyPr/>
          <a:lstStyle/>
          <a:p>
            <a:r>
              <a:rPr lang="en-US" sz="2800" dirty="0" smtClean="0"/>
              <a:t>Refresh understanding of key terminology</a:t>
            </a:r>
          </a:p>
          <a:p>
            <a:r>
              <a:rPr lang="en-US" sz="2800" dirty="0" smtClean="0"/>
              <a:t>Review types, causes and consequences of Gender-Based Violence </a:t>
            </a:r>
          </a:p>
          <a:p>
            <a:endParaRPr lang="en-US" sz="2800" dirty="0"/>
          </a:p>
        </p:txBody>
      </p:sp>
    </p:spTree>
    <p:extLst>
      <p:ext uri="{BB962C8B-B14F-4D97-AF65-F5344CB8AC3E}">
        <p14:creationId xmlns=""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activity     </a:t>
            </a:r>
            <a:endParaRPr lang="en-US" b="1" dirty="0"/>
          </a:p>
        </p:txBody>
      </p:sp>
      <p:sp>
        <p:nvSpPr>
          <p:cNvPr id="3" name="Content Placeholder 2"/>
          <p:cNvSpPr>
            <a:spLocks noGrp="1"/>
          </p:cNvSpPr>
          <p:nvPr>
            <p:ph idx="1"/>
          </p:nvPr>
        </p:nvSpPr>
        <p:spPr/>
        <p:txBody>
          <a:bodyPr/>
          <a:lstStyle/>
          <a:p>
            <a:pPr marL="0" indent="0">
              <a:buNone/>
            </a:pPr>
            <a:r>
              <a:rPr lang="en-US" sz="2400" dirty="0" smtClean="0"/>
              <a:t>Develop definitions of:</a:t>
            </a:r>
          </a:p>
          <a:p>
            <a:pPr marL="514350" indent="-514350">
              <a:buFont typeface="+mj-lt"/>
              <a:buAutoNum type="arabicPeriod"/>
            </a:pPr>
            <a:r>
              <a:rPr lang="en-US" sz="2400" dirty="0" smtClean="0"/>
              <a:t>Gender</a:t>
            </a:r>
          </a:p>
          <a:p>
            <a:pPr marL="514350" indent="-514350">
              <a:buFont typeface="+mj-lt"/>
              <a:buAutoNum type="arabicPeriod"/>
            </a:pPr>
            <a:r>
              <a:rPr lang="en-US" sz="2400" dirty="0"/>
              <a:t>Power</a:t>
            </a:r>
          </a:p>
          <a:p>
            <a:pPr marL="514350" indent="-514350">
              <a:buFont typeface="+mj-lt"/>
              <a:buAutoNum type="arabicPeriod"/>
            </a:pPr>
            <a:r>
              <a:rPr lang="en-US" sz="2400" dirty="0" smtClean="0"/>
              <a:t>Gender-Based Violence</a:t>
            </a:r>
          </a:p>
          <a:p>
            <a:pPr marL="514350" indent="-514350">
              <a:buFont typeface="+mj-lt"/>
              <a:buAutoNum type="arabicPeriod"/>
            </a:pPr>
            <a:r>
              <a:rPr lang="en-US" sz="2400" dirty="0" smtClean="0"/>
              <a:t>Informed Consent</a:t>
            </a:r>
          </a:p>
        </p:txBody>
      </p:sp>
    </p:spTree>
    <p:extLst>
      <p:ext uri="{BB962C8B-B14F-4D97-AF65-F5344CB8AC3E}">
        <p14:creationId xmlns="" xmlns:p14="http://schemas.microsoft.com/office/powerpoint/2010/main" val="991059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EXERCISE </a:t>
            </a:r>
            <a:r>
              <a:rPr lang="mr-IN" b="1" dirty="0" smtClean="0"/>
              <a:t>–</a:t>
            </a:r>
            <a:r>
              <a:rPr lang="en-US" b="1" dirty="0" smtClean="0"/>
              <a:t> Causes and Consequences of GBV</a:t>
            </a:r>
            <a:endParaRPr lang="en-US" b="1" dirty="0"/>
          </a:p>
        </p:txBody>
      </p:sp>
      <p:sp>
        <p:nvSpPr>
          <p:cNvPr id="6" name="TextBox 5"/>
          <p:cNvSpPr txBox="1"/>
          <p:nvPr/>
        </p:nvSpPr>
        <p:spPr>
          <a:xfrm>
            <a:off x="5830458" y="2860431"/>
            <a:ext cx="5494034" cy="2677656"/>
          </a:xfrm>
          <a:prstGeom prst="rect">
            <a:avLst/>
          </a:prstGeom>
          <a:noFill/>
        </p:spPr>
        <p:txBody>
          <a:bodyPr wrap="square" rtlCol="0">
            <a:spAutoFit/>
          </a:bodyPr>
          <a:lstStyle/>
          <a:p>
            <a:r>
              <a:rPr lang="en-US" sz="2800" dirty="0" smtClean="0"/>
              <a:t>Blue </a:t>
            </a:r>
            <a:r>
              <a:rPr lang="mr-IN" sz="2800" dirty="0" smtClean="0"/>
              <a:t>–</a:t>
            </a:r>
            <a:r>
              <a:rPr lang="en-US" sz="2800" dirty="0" smtClean="0"/>
              <a:t> Physical</a:t>
            </a:r>
          </a:p>
          <a:p>
            <a:r>
              <a:rPr lang="en-US" sz="2800" dirty="0" smtClean="0"/>
              <a:t>Pink </a:t>
            </a:r>
            <a:r>
              <a:rPr lang="mr-IN" sz="2800" dirty="0" smtClean="0"/>
              <a:t>–</a:t>
            </a:r>
            <a:r>
              <a:rPr lang="en-US" sz="2800" dirty="0" smtClean="0"/>
              <a:t> Emotional/psychological/mental health</a:t>
            </a:r>
          </a:p>
          <a:p>
            <a:r>
              <a:rPr lang="en-US" sz="2800" dirty="0" smtClean="0"/>
              <a:t>Yellow </a:t>
            </a:r>
            <a:r>
              <a:rPr lang="mr-IN" sz="2800" dirty="0" smtClean="0"/>
              <a:t>–</a:t>
            </a:r>
            <a:r>
              <a:rPr lang="en-US" sz="2800" dirty="0" smtClean="0"/>
              <a:t> Sexual/Reproductive</a:t>
            </a:r>
          </a:p>
          <a:p>
            <a:r>
              <a:rPr lang="en-US" sz="2800" dirty="0" smtClean="0"/>
              <a:t>Green </a:t>
            </a:r>
            <a:r>
              <a:rPr lang="mr-IN" sz="2800" dirty="0" smtClean="0"/>
              <a:t>–</a:t>
            </a:r>
            <a:r>
              <a:rPr lang="en-US" sz="2800" dirty="0" smtClean="0"/>
              <a:t> Social/Behavioral</a:t>
            </a:r>
            <a:endParaRPr lang="en-US" sz="2800" dirty="0"/>
          </a:p>
        </p:txBody>
      </p:sp>
      <p:pic>
        <p:nvPicPr>
          <p:cNvPr id="7" name="Picture 6"/>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0756" y="2063261"/>
            <a:ext cx="4761614" cy="4437487"/>
          </a:xfrm>
          <a:prstGeom prst="rect">
            <a:avLst/>
          </a:prstGeom>
          <a:noFill/>
          <a:ln>
            <a:noFill/>
          </a:ln>
        </p:spPr>
      </p:pic>
    </p:spTree>
    <p:extLst>
      <p:ext uri="{BB962C8B-B14F-4D97-AF65-F5344CB8AC3E}">
        <p14:creationId xmlns="" xmlns:p14="http://schemas.microsoft.com/office/powerpoint/2010/main" val="1971098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en-US" dirty="0" smtClean="0">
                <a:ea typeface="+mj-ea"/>
                <a:cs typeface="+mj-cs"/>
              </a:rPr>
              <a:t>closing</a:t>
            </a:r>
            <a:endParaRPr lang="en-US" dirty="0">
              <a:ea typeface="+mj-ea"/>
              <a:cs typeface="+mj-cs"/>
            </a:endParaRP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en-US" dirty="0" smtClean="0">
                <a:ea typeface="+mn-ea"/>
                <a:cs typeface="+mn-cs"/>
              </a:rPr>
              <a:t>QUESTIONS?</a:t>
            </a:r>
            <a:endParaRPr lang="en-US" dirty="0">
              <a:ea typeface="+mn-ea"/>
              <a:cs typeface="+mn-cs"/>
            </a:endParaRP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en-US" dirty="0" smtClean="0">
                <a:ea typeface="+mn-ea"/>
                <a:cs typeface="+mn-cs"/>
              </a:rPr>
              <a:t>CONCERNS?</a:t>
            </a:r>
            <a:endParaRPr lang="en-US" dirty="0">
              <a:ea typeface="+mn-ea"/>
              <a:cs typeface="+mn-cs"/>
            </a:endParaRP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en-US" dirty="0" smtClean="0">
                <a:ea typeface="+mn-ea"/>
                <a:cs typeface="+mn-cs"/>
              </a:rPr>
              <a:t>REFLECTIONS?</a:t>
            </a:r>
            <a:endParaRPr lang="en-US" dirty="0">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12176</TotalTime>
  <Words>1355</Words>
  <Application>Microsoft Office PowerPoint</Application>
  <PresentationFormat>Custom</PresentationFormat>
  <Paragraphs>100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IRC-Module-Template-V2</vt:lpstr>
      <vt:lpstr>Slide 1</vt:lpstr>
      <vt:lpstr>GBV Basics REVIEW</vt:lpstr>
      <vt:lpstr>Objectives </vt:lpstr>
      <vt:lpstr>activity     </vt:lpstr>
      <vt:lpstr>EXERCISE – Causes and Consequences of GBV</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146</cp:revision>
  <dcterms:created xsi:type="dcterms:W3CDTF">2016-02-16T15:51:51Z</dcterms:created>
  <dcterms:modified xsi:type="dcterms:W3CDTF">2017-04-25T02:50:07Z</dcterms:modified>
</cp:coreProperties>
</file>